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6849915" r:id="rId2"/>
    <p:sldId id="2146849927" r:id="rId3"/>
    <p:sldId id="2146849925" r:id="rId4"/>
    <p:sldId id="2146849918" r:id="rId5"/>
    <p:sldId id="2146849928" r:id="rId6"/>
    <p:sldId id="2146849929" r:id="rId7"/>
    <p:sldId id="2146849931" r:id="rId8"/>
    <p:sldId id="2146849930" r:id="rId9"/>
    <p:sldId id="2146849932" r:id="rId10"/>
    <p:sldId id="2146849933" r:id="rId11"/>
    <p:sldId id="2146849934" r:id="rId12"/>
    <p:sldId id="2146849935" r:id="rId13"/>
    <p:sldId id="2146849937" r:id="rId14"/>
    <p:sldId id="2146849936" r:id="rId15"/>
    <p:sldId id="2146849939" r:id="rId16"/>
    <p:sldId id="2146849940" r:id="rId17"/>
    <p:sldId id="2146849938" r:id="rId18"/>
    <p:sldId id="2146849941" r:id="rId19"/>
    <p:sldId id="2146849942" r:id="rId20"/>
    <p:sldId id="2146849943" r:id="rId21"/>
    <p:sldId id="2146849944" r:id="rId22"/>
    <p:sldId id="2146849945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F4CDDB-7897-FD07-A692-FBBB664B9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FDBB97-B4A5-ECA1-C0F2-7718B6FAA5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1FEF7F-5BF9-B0A5-7453-4DBD8E9FB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EE94B3-2B7B-ED82-213D-DEC7C9C23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C3522-B06A-DB1A-2430-8562FEE4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74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8802EE-C5DD-CE92-8F52-F40ECB09A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ECC268-37AE-16A9-1BEF-E26F2A176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18A59E-995B-7AFE-DDAC-91E8E8827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1432E4-29A1-5A84-476F-AC797AF23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606BED-7F36-9C6C-62BB-8838B4A79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53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80DE92A-A365-086C-8E41-AABE46D8A0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00FDE13-0264-DCCD-3401-E262EA4E4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E37D8B-F9A3-553C-3BF1-72C824DC0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D08F93-546C-FE5F-DEDA-42F68CB15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964CE8-2841-3CF3-140A-A7F7F4A09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765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UVER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8BE310-12F3-7D3A-B583-2A8A6C8AB468}"/>
              </a:ext>
            </a:extLst>
          </p:cNvPr>
          <p:cNvSpPr/>
          <p:nvPr userDrawn="1"/>
        </p:nvSpPr>
        <p:spPr>
          <a:xfrm rot="10800000" flipV="1">
            <a:off x="0" y="6066042"/>
            <a:ext cx="12192000" cy="791957"/>
          </a:xfrm>
          <a:prstGeom prst="rect">
            <a:avLst/>
          </a:prstGeom>
          <a:gradFill flip="none" rotWithShape="1">
            <a:gsLst>
              <a:gs pos="20000">
                <a:schemeClr val="accent1"/>
              </a:gs>
              <a:gs pos="86000">
                <a:schemeClr val="accent5">
                  <a:lumMod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F67E3BDB-BD25-ADBA-48FA-72A85C20577C}"/>
              </a:ext>
            </a:extLst>
          </p:cNvPr>
          <p:cNvSpPr/>
          <p:nvPr userDrawn="1"/>
        </p:nvSpPr>
        <p:spPr>
          <a:xfrm rot="14069978">
            <a:off x="8426026" y="2297540"/>
            <a:ext cx="1145316" cy="4505548"/>
          </a:xfrm>
          <a:custGeom>
            <a:avLst/>
            <a:gdLst>
              <a:gd name="connsiteX0" fmla="*/ 490250 w 490250"/>
              <a:gd name="connsiteY0" fmla="*/ 1928589 h 1928589"/>
              <a:gd name="connsiteX1" fmla="*/ 0 w 490250"/>
              <a:gd name="connsiteY1" fmla="*/ 1928589 h 1928589"/>
              <a:gd name="connsiteX2" fmla="*/ 0 w 490250"/>
              <a:gd name="connsiteY2" fmla="*/ 0 h 1928589"/>
              <a:gd name="connsiteX3" fmla="*/ 490250 w 490250"/>
              <a:gd name="connsiteY3" fmla="*/ 349697 h 1928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0250" h="1928589">
                <a:moveTo>
                  <a:pt x="490250" y="1928589"/>
                </a:moveTo>
                <a:lnTo>
                  <a:pt x="0" y="1928589"/>
                </a:lnTo>
                <a:lnTo>
                  <a:pt x="0" y="0"/>
                </a:lnTo>
                <a:lnTo>
                  <a:pt x="490250" y="349697"/>
                </a:lnTo>
                <a:close/>
              </a:path>
            </a:pathLst>
          </a:custGeom>
          <a:gradFill flip="none" rotWithShape="1">
            <a:gsLst>
              <a:gs pos="15000">
                <a:schemeClr val="accent3">
                  <a:alpha val="0"/>
                </a:schemeClr>
              </a:gs>
              <a:gs pos="100000">
                <a:schemeClr val="accent2">
                  <a:alpha val="56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A7EE311-2204-D82E-BD43-6D2008319A38}"/>
              </a:ext>
            </a:extLst>
          </p:cNvPr>
          <p:cNvSpPr/>
          <p:nvPr userDrawn="1"/>
        </p:nvSpPr>
        <p:spPr>
          <a:xfrm rot="14069978">
            <a:off x="395886" y="2264829"/>
            <a:ext cx="490250" cy="1928589"/>
          </a:xfrm>
          <a:custGeom>
            <a:avLst/>
            <a:gdLst>
              <a:gd name="connsiteX0" fmla="*/ 490250 w 490250"/>
              <a:gd name="connsiteY0" fmla="*/ 1928589 h 1928589"/>
              <a:gd name="connsiteX1" fmla="*/ 0 w 490250"/>
              <a:gd name="connsiteY1" fmla="*/ 1928589 h 1928589"/>
              <a:gd name="connsiteX2" fmla="*/ 0 w 490250"/>
              <a:gd name="connsiteY2" fmla="*/ 0 h 1928589"/>
              <a:gd name="connsiteX3" fmla="*/ 490250 w 490250"/>
              <a:gd name="connsiteY3" fmla="*/ 349697 h 1928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0250" h="1928589">
                <a:moveTo>
                  <a:pt x="490250" y="1928589"/>
                </a:moveTo>
                <a:lnTo>
                  <a:pt x="0" y="1928589"/>
                </a:lnTo>
                <a:lnTo>
                  <a:pt x="0" y="0"/>
                </a:lnTo>
                <a:lnTo>
                  <a:pt x="490250" y="349697"/>
                </a:lnTo>
                <a:close/>
              </a:path>
            </a:pathLst>
          </a:custGeom>
          <a:gradFill flip="none" rotWithShape="1">
            <a:gsLst>
              <a:gs pos="15000">
                <a:schemeClr val="accent3">
                  <a:alpha val="0"/>
                </a:schemeClr>
              </a:gs>
              <a:gs pos="100000">
                <a:schemeClr val="accent2">
                  <a:alpha val="56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2CAFFC-8CF6-F1F9-79CF-5FE1F63C2684}"/>
              </a:ext>
            </a:extLst>
          </p:cNvPr>
          <p:cNvSpPr/>
          <p:nvPr userDrawn="1"/>
        </p:nvSpPr>
        <p:spPr>
          <a:xfrm rot="3265750">
            <a:off x="-765054" y="-816637"/>
            <a:ext cx="2820215" cy="4100931"/>
          </a:xfrm>
          <a:prstGeom prst="rect">
            <a:avLst/>
          </a:prstGeom>
          <a:gradFill flip="none" rotWithShape="1">
            <a:gsLst>
              <a:gs pos="100000">
                <a:schemeClr val="accent3">
                  <a:alpha val="0"/>
                </a:schemeClr>
              </a:gs>
              <a:gs pos="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17BAC443-4717-2CBE-7469-F8F4FA4C0CA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86" b="35143"/>
          <a:stretch/>
        </p:blipFill>
        <p:spPr>
          <a:xfrm>
            <a:off x="1049990" y="1423706"/>
            <a:ext cx="1182036" cy="1033700"/>
          </a:xfrm>
          <a:prstGeom prst="rect">
            <a:avLst/>
          </a:prstGeom>
        </p:spPr>
      </p:pic>
      <p:pic>
        <p:nvPicPr>
          <p:cNvPr id="22" name="Picture 21" descr="A white and orange logo&#10;&#10;Description automatically generated">
            <a:extLst>
              <a:ext uri="{FF2B5EF4-FFF2-40B4-BE49-F238E27FC236}">
                <a16:creationId xmlns:a16="http://schemas.microsoft.com/office/drawing/2014/main" id="{53CFFC93-6C02-7571-016A-9E413AB5BE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8"/>
          <a:stretch/>
        </p:blipFill>
        <p:spPr>
          <a:xfrm>
            <a:off x="1049989" y="2340959"/>
            <a:ext cx="3560525" cy="671823"/>
          </a:xfrm>
          <a:custGeom>
            <a:avLst/>
            <a:gdLst>
              <a:gd name="connsiteX0" fmla="*/ 2146987 w 3332079"/>
              <a:gd name="connsiteY0" fmla="*/ 0 h 628718"/>
              <a:gd name="connsiteX1" fmla="*/ 2282872 w 3332079"/>
              <a:gd name="connsiteY1" fmla="*/ 0 h 628718"/>
              <a:gd name="connsiteX2" fmla="*/ 2367009 w 3332079"/>
              <a:gd name="connsiteY2" fmla="*/ 84137 h 628718"/>
              <a:gd name="connsiteX3" fmla="*/ 3332079 w 3332079"/>
              <a:gd name="connsiteY3" fmla="*/ 93156 h 628718"/>
              <a:gd name="connsiteX4" fmla="*/ 3332079 w 3332079"/>
              <a:gd name="connsiteY4" fmla="*/ 628718 h 628718"/>
              <a:gd name="connsiteX5" fmla="*/ 0 w 3332079"/>
              <a:gd name="connsiteY5" fmla="*/ 628718 h 628718"/>
              <a:gd name="connsiteX6" fmla="*/ 0 w 3332079"/>
              <a:gd name="connsiteY6" fmla="*/ 149777 h 628718"/>
              <a:gd name="connsiteX7" fmla="*/ 1306559 w 3332079"/>
              <a:gd name="connsiteY7" fmla="*/ 125412 h 628718"/>
              <a:gd name="connsiteX8" fmla="*/ 2020934 w 3332079"/>
              <a:gd name="connsiteY8" fmla="*/ 115887 h 628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32079" h="628718">
                <a:moveTo>
                  <a:pt x="2146987" y="0"/>
                </a:moveTo>
                <a:lnTo>
                  <a:pt x="2282872" y="0"/>
                </a:lnTo>
                <a:lnTo>
                  <a:pt x="2367009" y="84137"/>
                </a:lnTo>
                <a:lnTo>
                  <a:pt x="3332079" y="93156"/>
                </a:lnTo>
                <a:lnTo>
                  <a:pt x="3332079" y="628718"/>
                </a:lnTo>
                <a:lnTo>
                  <a:pt x="0" y="628718"/>
                </a:lnTo>
                <a:lnTo>
                  <a:pt x="0" y="149777"/>
                </a:lnTo>
                <a:lnTo>
                  <a:pt x="1306559" y="125412"/>
                </a:lnTo>
                <a:lnTo>
                  <a:pt x="2020934" y="115887"/>
                </a:lnTo>
                <a:close/>
              </a:path>
            </a:pathLst>
          </a:custGeom>
        </p:spPr>
      </p:pic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16FDB51E-91BD-8E58-0DA6-B6A17EE243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03" t="1" b="37051"/>
          <a:stretch/>
        </p:blipFill>
        <p:spPr>
          <a:xfrm>
            <a:off x="3427412" y="1428760"/>
            <a:ext cx="1181453" cy="1003289"/>
          </a:xfrm>
          <a:custGeom>
            <a:avLst/>
            <a:gdLst>
              <a:gd name="connsiteX0" fmla="*/ 0 w 1181453"/>
              <a:gd name="connsiteY0" fmla="*/ 0 h 1003289"/>
              <a:gd name="connsiteX1" fmla="*/ 1181453 w 1181453"/>
              <a:gd name="connsiteY1" fmla="*/ 0 h 1003289"/>
              <a:gd name="connsiteX2" fmla="*/ 1181453 w 1181453"/>
              <a:gd name="connsiteY2" fmla="*/ 1003289 h 1003289"/>
              <a:gd name="connsiteX3" fmla="*/ 331788 w 1181453"/>
              <a:gd name="connsiteY3" fmla="*/ 1003289 h 1003289"/>
              <a:gd name="connsiteX4" fmla="*/ 331788 w 1181453"/>
              <a:gd name="connsiteY4" fmla="*/ 902483 h 1003289"/>
              <a:gd name="connsiteX5" fmla="*/ 0 w 1181453"/>
              <a:gd name="connsiteY5" fmla="*/ 902483 h 1003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1453" h="1003289">
                <a:moveTo>
                  <a:pt x="0" y="0"/>
                </a:moveTo>
                <a:lnTo>
                  <a:pt x="1181453" y="0"/>
                </a:lnTo>
                <a:lnTo>
                  <a:pt x="1181453" y="1003289"/>
                </a:lnTo>
                <a:lnTo>
                  <a:pt x="331788" y="1003289"/>
                </a:lnTo>
                <a:lnTo>
                  <a:pt x="331788" y="902483"/>
                </a:lnTo>
                <a:lnTo>
                  <a:pt x="0" y="902483"/>
                </a:lnTo>
                <a:close/>
              </a:path>
            </a:pathLst>
          </a:custGeom>
        </p:spPr>
      </p:pic>
      <p:pic>
        <p:nvPicPr>
          <p:cNvPr id="24" name="Picture 23" descr="A close up of a logo&#10;&#10;Description automatically generated">
            <a:extLst>
              <a:ext uri="{FF2B5EF4-FFF2-40B4-BE49-F238E27FC236}">
                <a16:creationId xmlns:a16="http://schemas.microsoft.com/office/drawing/2014/main" id="{CBD6E194-B491-98E2-9A0D-FDF4BF4CC7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66" r="35918" b="37506"/>
          <a:stretch/>
        </p:blipFill>
        <p:spPr>
          <a:xfrm>
            <a:off x="2226780" y="1423706"/>
            <a:ext cx="1103796" cy="996029"/>
          </a:xfrm>
          <a:prstGeom prst="rect">
            <a:avLst/>
          </a:prstGeom>
        </p:spPr>
      </p:pic>
      <p:sp>
        <p:nvSpPr>
          <p:cNvPr id="25" name="Title 18">
            <a:extLst>
              <a:ext uri="{FF2B5EF4-FFF2-40B4-BE49-F238E27FC236}">
                <a16:creationId xmlns:a16="http://schemas.microsoft.com/office/drawing/2014/main" id="{EBF97127-9DF6-F5F4-F256-DBB7B67D05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5679" y="3634463"/>
            <a:ext cx="5698162" cy="1311128"/>
          </a:xfrm>
        </p:spPr>
        <p:txBody>
          <a:bodyPr wrap="square" anchor="t" anchorCtr="0">
            <a:spAutoFit/>
          </a:bodyPr>
          <a:lstStyle>
            <a:lvl1pPr>
              <a:defRPr sz="4400" cap="all" baseline="0">
                <a:solidFill>
                  <a:schemeClr val="accent2"/>
                </a:solidFill>
              </a:defRPr>
            </a:lvl1pPr>
          </a:lstStyle>
          <a:p>
            <a:r>
              <a:rPr lang="en-US"/>
              <a:t>TITRE DE LA PRÉSENTATION</a:t>
            </a:r>
          </a:p>
        </p:txBody>
      </p:sp>
      <p:sp>
        <p:nvSpPr>
          <p:cNvPr id="26" name="Date Placeholder 13">
            <a:extLst>
              <a:ext uri="{FF2B5EF4-FFF2-40B4-BE49-F238E27FC236}">
                <a16:creationId xmlns:a16="http://schemas.microsoft.com/office/drawing/2014/main" id="{BFB79011-FD7F-B2EF-826E-E9F5B738D09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71489" y="6260459"/>
            <a:ext cx="1366752" cy="365125"/>
          </a:xfrm>
        </p:spPr>
        <p:txBody>
          <a:bodyPr/>
          <a:lstStyle/>
          <a:p>
            <a:fld id="{B2C49F71-8832-44FC-904B-3D18DCDE3BDA}" type="datetime1">
              <a:rPr lang="fr-FR" sz="1400" smtClean="0">
                <a:solidFill>
                  <a:schemeClr val="bg1"/>
                </a:solidFill>
                <a:latin typeface="Montserrat" panose="00000500000000000000" pitchFamily="2" charset="0"/>
              </a:rPr>
              <a:t>12/04/2024</a:t>
            </a:fld>
            <a:endParaRPr lang="en-US" sz="140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2C42C09-CB0B-ED30-1B01-D2E3A1313340}"/>
              </a:ext>
            </a:extLst>
          </p:cNvPr>
          <p:cNvGrpSpPr/>
          <p:nvPr userDrawn="1"/>
        </p:nvGrpSpPr>
        <p:grpSpPr>
          <a:xfrm>
            <a:off x="11220511" y="6364755"/>
            <a:ext cx="387350" cy="156532"/>
            <a:chOff x="8896351" y="6087558"/>
            <a:chExt cx="927100" cy="374650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54E2B45-E976-6979-4CAA-C4A922A08FB1}"/>
                </a:ext>
              </a:extLst>
            </p:cNvPr>
            <p:cNvCxnSpPr>
              <a:cxnSpLocks/>
            </p:cNvCxnSpPr>
            <p:nvPr/>
          </p:nvCxnSpPr>
          <p:spPr>
            <a:xfrm>
              <a:off x="8896351" y="6274883"/>
              <a:ext cx="927100" cy="0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BBE92AC-4602-08F4-92B3-C2225284E214}"/>
                </a:ext>
              </a:extLst>
            </p:cNvPr>
            <p:cNvSpPr/>
            <p:nvPr/>
          </p:nvSpPr>
          <p:spPr>
            <a:xfrm rot="13500000">
              <a:off x="9371208" y="6087558"/>
              <a:ext cx="374650" cy="374650"/>
            </a:xfrm>
            <a:custGeom>
              <a:avLst/>
              <a:gdLst>
                <a:gd name="connsiteX0" fmla="*/ 0 w 374650"/>
                <a:gd name="connsiteY0" fmla="*/ 0 h 374650"/>
                <a:gd name="connsiteX1" fmla="*/ 0 w 374650"/>
                <a:gd name="connsiteY1" fmla="*/ 374650 h 374650"/>
                <a:gd name="connsiteX2" fmla="*/ 374650 w 374650"/>
                <a:gd name="connsiteY2" fmla="*/ 374650 h 374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4650" h="374650">
                  <a:moveTo>
                    <a:pt x="0" y="0"/>
                  </a:moveTo>
                  <a:lnTo>
                    <a:pt x="0" y="374650"/>
                  </a:lnTo>
                  <a:lnTo>
                    <a:pt x="374650" y="374650"/>
                  </a:lnTo>
                </a:path>
              </a:pathLst>
            </a:custGeom>
            <a:noFill/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2A03320F-566D-1593-69C4-830F016386D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64610" y="-468403"/>
            <a:ext cx="4302374" cy="6659566"/>
          </a:xfrm>
          <a:custGeom>
            <a:avLst/>
            <a:gdLst>
              <a:gd name="connsiteX0" fmla="*/ 4302374 w 4302374"/>
              <a:gd name="connsiteY0" fmla="*/ 0 h 6659566"/>
              <a:gd name="connsiteX1" fmla="*/ 4302374 w 4302374"/>
              <a:gd name="connsiteY1" fmla="*/ 3600922 h 6659566"/>
              <a:gd name="connsiteX2" fmla="*/ 0 w 4302374"/>
              <a:gd name="connsiteY2" fmla="*/ 6659566 h 6659566"/>
              <a:gd name="connsiteX3" fmla="*/ 0 w 4302374"/>
              <a:gd name="connsiteY3" fmla="*/ 3058644 h 6659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02374" h="6659566">
                <a:moveTo>
                  <a:pt x="4302374" y="0"/>
                </a:moveTo>
                <a:lnTo>
                  <a:pt x="4302374" y="3600922"/>
                </a:lnTo>
                <a:lnTo>
                  <a:pt x="0" y="6659566"/>
                </a:lnTo>
                <a:lnTo>
                  <a:pt x="0" y="3058644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decel="10000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0 0.11273 L 0 3.7037E-7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48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path" presetSubtype="0" decel="10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4987 0.06365 L -8.33333E-7 4.07407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" y="-319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5" presetClass="path" presetSubtype="0" decel="10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6744 0.08588 L -3.95833E-6 -3.33333E-6 " pathEditMode="relative" rAng="0" ptsTypes="AA">
                                      <p:cBhvr>
                                        <p:cTn id="19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2" y="-430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path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10234 0.13009 L -4.58333E-6 -1.11111E-6 " pathEditMode="relative" rAng="0" ptsTypes="AA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17" y="-650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5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08 0.04977 L 4.79167E-6 -3.7037E-7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7" y="-25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5" presetClass="path" presetSubtype="0" decel="10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0.0319 0.05579 L -4.58333E-6 -2.59259E-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-280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5" presetClass="path" presetSubtype="0" decel="100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0.0319 0.05579 L -4.58333E-6 -2.59259E-6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-280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path" presetSubtype="0" decel="10000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0.03776 0.00093 L 2.08333E-6 -1.85185E-6 " pathEditMode="relative" rAng="0" ptsTypes="AA">
                                      <p:cBhvr>
                                        <p:cTn id="50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8" y="-4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5" presetClass="path" presetSubtype="0" decel="10000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0.0319 0.05579 L -4.58333E-6 -2.59259E-6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-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2" grpId="0" animBg="1"/>
      <p:bldP spid="2" grpId="1" animBg="1"/>
      <p:bldP spid="4" grpId="0" animBg="1"/>
      <p:bldP spid="4" grpId="1" animBg="1"/>
      <p:bldP spid="5" grpId="0" animBg="1"/>
      <p:bldP spid="5" grpId="1" animBg="1"/>
      <p:bldP spid="25" grpId="0"/>
      <p:bldP spid="25" grpId="1"/>
      <p:bldP spid="26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1BCF0D40-F2A2-6F3A-A58A-9B4CE8F6FC80}"/>
              </a:ext>
            </a:extLst>
          </p:cNvPr>
          <p:cNvSpPr/>
          <p:nvPr userDrawn="1"/>
        </p:nvSpPr>
        <p:spPr>
          <a:xfrm>
            <a:off x="1244549" y="0"/>
            <a:ext cx="632512" cy="1044468"/>
          </a:xfrm>
          <a:custGeom>
            <a:avLst/>
            <a:gdLst>
              <a:gd name="connsiteX0" fmla="*/ 0 w 627531"/>
              <a:gd name="connsiteY0" fmla="*/ 0 h 816466"/>
              <a:gd name="connsiteX1" fmla="*/ 627531 w 627531"/>
              <a:gd name="connsiteY1" fmla="*/ 0 h 816466"/>
              <a:gd name="connsiteX2" fmla="*/ 627531 w 627531"/>
              <a:gd name="connsiteY2" fmla="*/ 625084 h 816466"/>
              <a:gd name="connsiteX3" fmla="*/ 1 w 627531"/>
              <a:gd name="connsiteY3" fmla="*/ 816466 h 816466"/>
              <a:gd name="connsiteX4" fmla="*/ 1 w 627531"/>
              <a:gd name="connsiteY4" fmla="*/ 625084 h 816466"/>
              <a:gd name="connsiteX5" fmla="*/ 0 w 627531"/>
              <a:gd name="connsiteY5" fmla="*/ 625084 h 81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7531" h="816466">
                <a:moveTo>
                  <a:pt x="0" y="0"/>
                </a:moveTo>
                <a:lnTo>
                  <a:pt x="627531" y="0"/>
                </a:lnTo>
                <a:lnTo>
                  <a:pt x="627531" y="625084"/>
                </a:lnTo>
                <a:lnTo>
                  <a:pt x="1" y="816466"/>
                </a:lnTo>
                <a:lnTo>
                  <a:pt x="1" y="625084"/>
                </a:lnTo>
                <a:lnTo>
                  <a:pt x="0" y="625084"/>
                </a:lnTo>
                <a:close/>
              </a:path>
            </a:pathLst>
          </a:custGeom>
          <a:gradFill flip="none" rotWithShape="1">
            <a:gsLst>
              <a:gs pos="61000">
                <a:srgbClr val="D44023">
                  <a:alpha val="73000"/>
                </a:srgbClr>
              </a:gs>
              <a:gs pos="10000">
                <a:schemeClr val="accent2">
                  <a:alpha val="14000"/>
                </a:schemeClr>
              </a:gs>
              <a:gs pos="100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4" name="Picture 23" descr="A close up of a logo&#10;&#10;Description automatically generated">
            <a:extLst>
              <a:ext uri="{FF2B5EF4-FFF2-40B4-BE49-F238E27FC236}">
                <a16:creationId xmlns:a16="http://schemas.microsoft.com/office/drawing/2014/main" id="{6FD54AB6-976E-2E72-68CB-A607A22DC7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45" y="158213"/>
            <a:ext cx="913999" cy="409327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EC18596E-C8A6-EE39-07C2-B741AD85174E}"/>
              </a:ext>
            </a:extLst>
          </p:cNvPr>
          <p:cNvGrpSpPr/>
          <p:nvPr userDrawn="1"/>
        </p:nvGrpSpPr>
        <p:grpSpPr>
          <a:xfrm>
            <a:off x="5866703" y="785581"/>
            <a:ext cx="458594" cy="458594"/>
            <a:chOff x="955888" y="2844521"/>
            <a:chExt cx="174072" cy="174072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CF0F07CD-1774-5736-2620-8CA22DA50DEC}"/>
                </a:ext>
              </a:extLst>
            </p:cNvPr>
            <p:cNvCxnSpPr>
              <a:cxnSpLocks/>
            </p:cNvCxnSpPr>
            <p:nvPr/>
          </p:nvCxnSpPr>
          <p:spPr>
            <a:xfrm>
              <a:off x="1042924" y="2844521"/>
              <a:ext cx="0" cy="17407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3DCEB4C2-037B-954B-D6B2-FABD50CBA4C0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042924" y="2844521"/>
              <a:ext cx="0" cy="174072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3A44539-3FC6-41E2-AAE1-24D1914FC357}"/>
              </a:ext>
            </a:extLst>
          </p:cNvPr>
          <p:cNvSpPr/>
          <p:nvPr userDrawn="1"/>
        </p:nvSpPr>
        <p:spPr>
          <a:xfrm flipH="1">
            <a:off x="0" y="3564870"/>
            <a:ext cx="2943798" cy="3293130"/>
          </a:xfrm>
          <a:custGeom>
            <a:avLst/>
            <a:gdLst>
              <a:gd name="connsiteX0" fmla="*/ 3313847 w 3313847"/>
              <a:gd name="connsiteY0" fmla="*/ 0 h 3948531"/>
              <a:gd name="connsiteX1" fmla="*/ 3313847 w 3313847"/>
              <a:gd name="connsiteY1" fmla="*/ 3948531 h 3948531"/>
              <a:gd name="connsiteX2" fmla="*/ 3427 w 3313847"/>
              <a:gd name="connsiteY2" fmla="*/ 3948531 h 3948531"/>
              <a:gd name="connsiteX3" fmla="*/ 3213 w 3313847"/>
              <a:gd name="connsiteY3" fmla="*/ 3740976 h 3948531"/>
              <a:gd name="connsiteX4" fmla="*/ 0 w 3313847"/>
              <a:gd name="connsiteY4" fmla="*/ 1126254 h 39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3847" h="3948531">
                <a:moveTo>
                  <a:pt x="3313847" y="0"/>
                </a:moveTo>
                <a:lnTo>
                  <a:pt x="3313847" y="3948531"/>
                </a:lnTo>
                <a:lnTo>
                  <a:pt x="3427" y="3948531"/>
                </a:lnTo>
                <a:lnTo>
                  <a:pt x="3213" y="3740976"/>
                </a:lnTo>
                <a:cubicBezTo>
                  <a:pt x="2166" y="2767788"/>
                  <a:pt x="1011" y="2251863"/>
                  <a:pt x="0" y="1126254"/>
                </a:cubicBezTo>
                <a:close/>
              </a:path>
            </a:pathLst>
          </a:custGeom>
          <a:gradFill>
            <a:gsLst>
              <a:gs pos="22000">
                <a:schemeClr val="accent1"/>
              </a:gs>
              <a:gs pos="100000">
                <a:schemeClr val="accent5">
                  <a:lumMod val="50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199CDF-9E87-7D67-2393-6E43474EC31E}"/>
              </a:ext>
            </a:extLst>
          </p:cNvPr>
          <p:cNvSpPr/>
          <p:nvPr userDrawn="1"/>
        </p:nvSpPr>
        <p:spPr>
          <a:xfrm>
            <a:off x="1246909" y="2275508"/>
            <a:ext cx="10474035" cy="40006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anose="00000500000000000000" pitchFamily="2" charset="0"/>
            </a:endParaRPr>
          </a:p>
        </p:txBody>
      </p:sp>
      <p:sp>
        <p:nvSpPr>
          <p:cNvPr id="28" name="Title 18">
            <a:extLst>
              <a:ext uri="{FF2B5EF4-FFF2-40B4-BE49-F238E27FC236}">
                <a16:creationId xmlns:a16="http://schemas.microsoft.com/office/drawing/2014/main" id="{1B7AFD92-6728-EE64-79A1-5B4E82DC1B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1298" y="1270816"/>
            <a:ext cx="4884700" cy="830997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sommaire</a:t>
            </a:r>
          </a:p>
        </p:txBody>
      </p:sp>
      <p:sp>
        <p:nvSpPr>
          <p:cNvPr id="32" name="Text Placeholder 29">
            <a:extLst>
              <a:ext uri="{FF2B5EF4-FFF2-40B4-BE49-F238E27FC236}">
                <a16:creationId xmlns:a16="http://schemas.microsoft.com/office/drawing/2014/main" id="{4EBE8592-C56A-D2BE-7D12-CE840C5E4EE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9693" y="3070659"/>
            <a:ext cx="3194248" cy="246221"/>
          </a:xfr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1600" kern="1200">
                <a:solidFill>
                  <a:schemeClr val="accent1"/>
                </a:solidFill>
                <a:latin typeface="Montserrat Medium" panose="000006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Chapitre 1</a:t>
            </a:r>
            <a:endParaRPr lang="en-US"/>
          </a:p>
        </p:txBody>
      </p:sp>
      <p:sp>
        <p:nvSpPr>
          <p:cNvPr id="33" name="Text Placeholder 29">
            <a:extLst>
              <a:ext uri="{FF2B5EF4-FFF2-40B4-BE49-F238E27FC236}">
                <a16:creationId xmlns:a16="http://schemas.microsoft.com/office/drawing/2014/main" id="{01C5AB47-A734-A90B-0B19-0C5EC193AA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98685" y="2873901"/>
            <a:ext cx="819578" cy="615553"/>
          </a:xfr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4000" kern="1200">
                <a:solidFill>
                  <a:schemeClr val="accent2"/>
                </a:solidFill>
                <a:latin typeface="Montserrat SemiBold" panose="000007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34" name="Text Placeholder 29">
            <a:extLst>
              <a:ext uri="{FF2B5EF4-FFF2-40B4-BE49-F238E27FC236}">
                <a16:creationId xmlns:a16="http://schemas.microsoft.com/office/drawing/2014/main" id="{4B75D8EF-DA5C-BAD6-8266-FFFCFAFA01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9693" y="4090747"/>
            <a:ext cx="3194248" cy="246221"/>
          </a:xfr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1600" kern="1200">
                <a:solidFill>
                  <a:schemeClr val="accent1"/>
                </a:solidFill>
                <a:latin typeface="Montserrat Medium" panose="000006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Chapitre 2</a:t>
            </a:r>
            <a:endParaRPr lang="en-US"/>
          </a:p>
        </p:txBody>
      </p:sp>
      <p:sp>
        <p:nvSpPr>
          <p:cNvPr id="35" name="Text Placeholder 29">
            <a:extLst>
              <a:ext uri="{FF2B5EF4-FFF2-40B4-BE49-F238E27FC236}">
                <a16:creationId xmlns:a16="http://schemas.microsoft.com/office/drawing/2014/main" id="{17BD5DFD-999E-1AC9-57A0-E3DF1CBEA2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898685" y="3893989"/>
            <a:ext cx="819578" cy="615553"/>
          </a:xfr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4000" kern="1200">
                <a:solidFill>
                  <a:schemeClr val="accent2"/>
                </a:solidFill>
                <a:latin typeface="Montserrat SemiBold" panose="000007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36" name="Text Placeholder 29">
            <a:extLst>
              <a:ext uri="{FF2B5EF4-FFF2-40B4-BE49-F238E27FC236}">
                <a16:creationId xmlns:a16="http://schemas.microsoft.com/office/drawing/2014/main" id="{07AE62BD-8B9A-DA6B-6A08-89764EBF68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9693" y="5207535"/>
            <a:ext cx="3194248" cy="246221"/>
          </a:xfr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1600" kern="1200">
                <a:solidFill>
                  <a:schemeClr val="accent1"/>
                </a:solidFill>
                <a:latin typeface="Montserrat Medium" panose="000006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Chapitre 3</a:t>
            </a:r>
            <a:endParaRPr lang="en-US"/>
          </a:p>
        </p:txBody>
      </p:sp>
      <p:sp>
        <p:nvSpPr>
          <p:cNvPr id="37" name="Text Placeholder 29">
            <a:extLst>
              <a:ext uri="{FF2B5EF4-FFF2-40B4-BE49-F238E27FC236}">
                <a16:creationId xmlns:a16="http://schemas.microsoft.com/office/drawing/2014/main" id="{179C8C22-0749-4FF5-40EB-F776A1C6AE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898685" y="5010777"/>
            <a:ext cx="819578" cy="615553"/>
          </a:xfr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4000" kern="1200">
                <a:solidFill>
                  <a:schemeClr val="accent2"/>
                </a:solidFill>
                <a:latin typeface="Montserrat SemiBold" panose="000007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38" name="Text Placeholder 29">
            <a:extLst>
              <a:ext uri="{FF2B5EF4-FFF2-40B4-BE49-F238E27FC236}">
                <a16:creationId xmlns:a16="http://schemas.microsoft.com/office/drawing/2014/main" id="{841CEDEB-6543-F76F-0118-24B9687A57D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70037" y="3070659"/>
            <a:ext cx="3194248" cy="246221"/>
          </a:xfr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1600" kern="1200">
                <a:solidFill>
                  <a:schemeClr val="accent1"/>
                </a:solidFill>
                <a:latin typeface="Montserrat Medium" panose="000006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Chapitre 4</a:t>
            </a:r>
            <a:endParaRPr lang="en-US"/>
          </a:p>
        </p:txBody>
      </p:sp>
      <p:sp>
        <p:nvSpPr>
          <p:cNvPr id="39" name="Text Placeholder 29">
            <a:extLst>
              <a:ext uri="{FF2B5EF4-FFF2-40B4-BE49-F238E27FC236}">
                <a16:creationId xmlns:a16="http://schemas.microsoft.com/office/drawing/2014/main" id="{9922CA01-BE0B-2B96-23AA-26ACC51037E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39029" y="2873901"/>
            <a:ext cx="819578" cy="615553"/>
          </a:xfr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4000" kern="1200">
                <a:solidFill>
                  <a:schemeClr val="accent2"/>
                </a:solidFill>
                <a:latin typeface="Montserrat SemiBold" panose="000007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40" name="Text Placeholder 29">
            <a:extLst>
              <a:ext uri="{FF2B5EF4-FFF2-40B4-BE49-F238E27FC236}">
                <a16:creationId xmlns:a16="http://schemas.microsoft.com/office/drawing/2014/main" id="{7F01E914-A075-A72C-DD3B-2E85AF4AC17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770037" y="4090747"/>
            <a:ext cx="3194248" cy="246221"/>
          </a:xfr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1600" kern="1200">
                <a:solidFill>
                  <a:schemeClr val="accent1"/>
                </a:solidFill>
                <a:latin typeface="Montserrat Medium" panose="000006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Chapitre 5</a:t>
            </a:r>
            <a:endParaRPr lang="en-US"/>
          </a:p>
        </p:txBody>
      </p:sp>
      <p:sp>
        <p:nvSpPr>
          <p:cNvPr id="41" name="Text Placeholder 29">
            <a:extLst>
              <a:ext uri="{FF2B5EF4-FFF2-40B4-BE49-F238E27FC236}">
                <a16:creationId xmlns:a16="http://schemas.microsoft.com/office/drawing/2014/main" id="{83AABC05-48C2-A3EE-6ABD-AB1F09B75FB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39029" y="3893989"/>
            <a:ext cx="819578" cy="615553"/>
          </a:xfr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4000" kern="1200">
                <a:solidFill>
                  <a:schemeClr val="accent2"/>
                </a:solidFill>
                <a:latin typeface="Montserrat SemiBold" panose="000007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42" name="Text Placeholder 29">
            <a:extLst>
              <a:ext uri="{FF2B5EF4-FFF2-40B4-BE49-F238E27FC236}">
                <a16:creationId xmlns:a16="http://schemas.microsoft.com/office/drawing/2014/main" id="{0B6FB889-7ED9-5026-3744-80661CD88C1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70037" y="5207535"/>
            <a:ext cx="3194248" cy="246221"/>
          </a:xfrm>
        </p:spPr>
        <p:txBody>
          <a:bodyPr wrap="square" lIns="0" tIns="0" rIns="0" bIns="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1600" kern="1200">
                <a:solidFill>
                  <a:schemeClr val="accent1"/>
                </a:solidFill>
                <a:latin typeface="Montserrat Medium" panose="000006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Chapitre 6</a:t>
            </a:r>
            <a:endParaRPr lang="en-US"/>
          </a:p>
        </p:txBody>
      </p:sp>
      <p:sp>
        <p:nvSpPr>
          <p:cNvPr id="43" name="Text Placeholder 29">
            <a:extLst>
              <a:ext uri="{FF2B5EF4-FFF2-40B4-BE49-F238E27FC236}">
                <a16:creationId xmlns:a16="http://schemas.microsoft.com/office/drawing/2014/main" id="{28CDB60C-F236-DB1D-035A-3E5A12B4522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939029" y="5010777"/>
            <a:ext cx="819578" cy="615553"/>
          </a:xfrm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4000" kern="1200">
                <a:solidFill>
                  <a:schemeClr val="accent2"/>
                </a:solidFill>
                <a:latin typeface="Montserrat SemiBold" panose="00000700000000000000" pitchFamily="2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50055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63 -0.0382 L 0 3.33333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" y="1898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path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07 0.04977 L -3.125E-6 -3.7037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7" y="-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21C08EAA-D7F9-BAD7-76CA-B41649DABC20}"/>
              </a:ext>
            </a:extLst>
          </p:cNvPr>
          <p:cNvSpPr/>
          <p:nvPr userDrawn="1"/>
        </p:nvSpPr>
        <p:spPr>
          <a:xfrm flipH="1">
            <a:off x="-2" y="1999370"/>
            <a:ext cx="3794446" cy="4858630"/>
          </a:xfrm>
          <a:custGeom>
            <a:avLst/>
            <a:gdLst>
              <a:gd name="connsiteX0" fmla="*/ 3313847 w 3313847"/>
              <a:gd name="connsiteY0" fmla="*/ 0 h 3948531"/>
              <a:gd name="connsiteX1" fmla="*/ 3313847 w 3313847"/>
              <a:gd name="connsiteY1" fmla="*/ 3948531 h 3948531"/>
              <a:gd name="connsiteX2" fmla="*/ 3427 w 3313847"/>
              <a:gd name="connsiteY2" fmla="*/ 3948531 h 3948531"/>
              <a:gd name="connsiteX3" fmla="*/ 3213 w 3313847"/>
              <a:gd name="connsiteY3" fmla="*/ 3740976 h 3948531"/>
              <a:gd name="connsiteX4" fmla="*/ 0 w 3313847"/>
              <a:gd name="connsiteY4" fmla="*/ 1126254 h 3948531"/>
              <a:gd name="connsiteX0" fmla="*/ 3310756 w 3310756"/>
              <a:gd name="connsiteY0" fmla="*/ 0 h 3948531"/>
              <a:gd name="connsiteX1" fmla="*/ 3310756 w 3310756"/>
              <a:gd name="connsiteY1" fmla="*/ 3948531 h 3948531"/>
              <a:gd name="connsiteX2" fmla="*/ 336 w 3310756"/>
              <a:gd name="connsiteY2" fmla="*/ 3948531 h 3948531"/>
              <a:gd name="connsiteX3" fmla="*/ 122 w 3310756"/>
              <a:gd name="connsiteY3" fmla="*/ 3740976 h 3948531"/>
              <a:gd name="connsiteX4" fmla="*/ 4161 w 3310756"/>
              <a:gd name="connsiteY4" fmla="*/ 1382968 h 3948531"/>
              <a:gd name="connsiteX5" fmla="*/ 3310756 w 3310756"/>
              <a:gd name="connsiteY5" fmla="*/ 0 h 3948531"/>
              <a:gd name="connsiteX0" fmla="*/ 3310756 w 3310756"/>
              <a:gd name="connsiteY0" fmla="*/ 0 h 3948531"/>
              <a:gd name="connsiteX1" fmla="*/ 3310756 w 3310756"/>
              <a:gd name="connsiteY1" fmla="*/ 3948531 h 3948531"/>
              <a:gd name="connsiteX2" fmla="*/ 336 w 3310756"/>
              <a:gd name="connsiteY2" fmla="*/ 3948531 h 3948531"/>
              <a:gd name="connsiteX3" fmla="*/ 122 w 3310756"/>
              <a:gd name="connsiteY3" fmla="*/ 3740976 h 3948531"/>
              <a:gd name="connsiteX4" fmla="*/ 4161 w 3310756"/>
              <a:gd name="connsiteY4" fmla="*/ 1382968 h 3948531"/>
              <a:gd name="connsiteX5" fmla="*/ 3310756 w 3310756"/>
              <a:gd name="connsiteY5" fmla="*/ 0 h 3948531"/>
              <a:gd name="connsiteX0" fmla="*/ 3310756 w 3310756"/>
              <a:gd name="connsiteY0" fmla="*/ 0 h 3948531"/>
              <a:gd name="connsiteX1" fmla="*/ 3310756 w 3310756"/>
              <a:gd name="connsiteY1" fmla="*/ 3948531 h 3948531"/>
              <a:gd name="connsiteX2" fmla="*/ 336 w 3310756"/>
              <a:gd name="connsiteY2" fmla="*/ 3948531 h 3948531"/>
              <a:gd name="connsiteX3" fmla="*/ 122 w 3310756"/>
              <a:gd name="connsiteY3" fmla="*/ 3740976 h 3948531"/>
              <a:gd name="connsiteX4" fmla="*/ 4161 w 3310756"/>
              <a:gd name="connsiteY4" fmla="*/ 1382968 h 3948531"/>
              <a:gd name="connsiteX5" fmla="*/ 3310756 w 3310756"/>
              <a:gd name="connsiteY5" fmla="*/ 0 h 3948531"/>
              <a:gd name="connsiteX0" fmla="*/ 3310756 w 3310756"/>
              <a:gd name="connsiteY0" fmla="*/ 0 h 3948531"/>
              <a:gd name="connsiteX1" fmla="*/ 3310756 w 3310756"/>
              <a:gd name="connsiteY1" fmla="*/ 3948531 h 3948531"/>
              <a:gd name="connsiteX2" fmla="*/ 336 w 3310756"/>
              <a:gd name="connsiteY2" fmla="*/ 3948531 h 3948531"/>
              <a:gd name="connsiteX3" fmla="*/ 122 w 3310756"/>
              <a:gd name="connsiteY3" fmla="*/ 3740976 h 3948531"/>
              <a:gd name="connsiteX4" fmla="*/ 4161 w 3310756"/>
              <a:gd name="connsiteY4" fmla="*/ 1382968 h 3948531"/>
              <a:gd name="connsiteX5" fmla="*/ 3310756 w 3310756"/>
              <a:gd name="connsiteY5" fmla="*/ 0 h 3948531"/>
              <a:gd name="connsiteX0" fmla="*/ 3310756 w 3310756"/>
              <a:gd name="connsiteY0" fmla="*/ 0 h 3948531"/>
              <a:gd name="connsiteX1" fmla="*/ 3310756 w 3310756"/>
              <a:gd name="connsiteY1" fmla="*/ 3948531 h 3948531"/>
              <a:gd name="connsiteX2" fmla="*/ 336 w 3310756"/>
              <a:gd name="connsiteY2" fmla="*/ 3948531 h 3948531"/>
              <a:gd name="connsiteX3" fmla="*/ 122 w 3310756"/>
              <a:gd name="connsiteY3" fmla="*/ 3740976 h 3948531"/>
              <a:gd name="connsiteX4" fmla="*/ 4161 w 3310756"/>
              <a:gd name="connsiteY4" fmla="*/ 1382968 h 3948531"/>
              <a:gd name="connsiteX5" fmla="*/ 3310756 w 3310756"/>
              <a:gd name="connsiteY5" fmla="*/ 0 h 3948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10756" h="3948531">
                <a:moveTo>
                  <a:pt x="3310756" y="0"/>
                </a:moveTo>
                <a:lnTo>
                  <a:pt x="3310756" y="3948531"/>
                </a:lnTo>
                <a:lnTo>
                  <a:pt x="336" y="3948531"/>
                </a:lnTo>
                <a:cubicBezTo>
                  <a:pt x="265" y="3879346"/>
                  <a:pt x="193" y="3810161"/>
                  <a:pt x="122" y="3740976"/>
                </a:cubicBezTo>
                <a:cubicBezTo>
                  <a:pt x="-925" y="2767788"/>
                  <a:pt x="5172" y="2508577"/>
                  <a:pt x="4161" y="1382968"/>
                </a:cubicBezTo>
                <a:cubicBezTo>
                  <a:pt x="1094271" y="926483"/>
                  <a:pt x="2213394" y="436218"/>
                  <a:pt x="3310756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8526A27D-39E1-7BD7-728C-F7684C3ACD75}"/>
              </a:ext>
            </a:extLst>
          </p:cNvPr>
          <p:cNvSpPr/>
          <p:nvPr userDrawn="1"/>
        </p:nvSpPr>
        <p:spPr>
          <a:xfrm rot="5400000" flipH="1">
            <a:off x="1498165" y="2161281"/>
            <a:ext cx="4007190" cy="2832880"/>
          </a:xfrm>
          <a:prstGeom prst="parallelogram">
            <a:avLst>
              <a:gd name="adj" fmla="val 38878"/>
            </a:avLst>
          </a:prstGeom>
          <a:gradFill flip="none" rotWithShape="1">
            <a:gsLst>
              <a:gs pos="61000">
                <a:srgbClr val="D44023">
                  <a:alpha val="73000"/>
                </a:srgbClr>
              </a:gs>
              <a:gs pos="10000">
                <a:schemeClr val="accent2">
                  <a:alpha val="14000"/>
                </a:schemeClr>
              </a:gs>
              <a:gs pos="100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6CE53097-8BD6-43DB-D796-FC824192444A}"/>
              </a:ext>
            </a:extLst>
          </p:cNvPr>
          <p:cNvSpPr/>
          <p:nvPr userDrawn="1"/>
        </p:nvSpPr>
        <p:spPr>
          <a:xfrm rot="5400000" flipH="1">
            <a:off x="1265818" y="1945150"/>
            <a:ext cx="4007190" cy="2832880"/>
          </a:xfrm>
          <a:prstGeom prst="parallelogram">
            <a:avLst>
              <a:gd name="adj" fmla="val 38878"/>
            </a:avLst>
          </a:prstGeom>
          <a:gradFill>
            <a:gsLst>
              <a:gs pos="69000">
                <a:srgbClr val="1D2768"/>
              </a:gs>
              <a:gs pos="14000">
                <a:schemeClr val="accent1"/>
              </a:gs>
              <a:gs pos="100000">
                <a:schemeClr val="accent5">
                  <a:lumMod val="50000"/>
                </a:schemeClr>
              </a:gs>
            </a:gsLst>
            <a:lin ang="18900000" scaled="1"/>
          </a:gradFill>
          <a:ln>
            <a:noFill/>
          </a:ln>
          <a:effectLst>
            <a:outerShdw blurRad="508000" dist="38100" dir="2700000" algn="tl" rotWithShape="0">
              <a:schemeClr val="accent1">
                <a:alpha val="22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FD2AD802-9C03-A3CA-0796-479F525392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71" y="235273"/>
            <a:ext cx="2061480" cy="923217"/>
          </a:xfrm>
          <a:prstGeom prst="rect">
            <a:avLst/>
          </a:prstGeo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0B99AF5B-51F0-771C-EC80-34073A1AC92E}"/>
              </a:ext>
            </a:extLst>
          </p:cNvPr>
          <p:cNvSpPr/>
          <p:nvPr userDrawn="1"/>
        </p:nvSpPr>
        <p:spPr>
          <a:xfrm>
            <a:off x="2740838" y="-1"/>
            <a:ext cx="1057150" cy="1745674"/>
          </a:xfrm>
          <a:custGeom>
            <a:avLst/>
            <a:gdLst>
              <a:gd name="connsiteX0" fmla="*/ 0 w 627531"/>
              <a:gd name="connsiteY0" fmla="*/ 0 h 816466"/>
              <a:gd name="connsiteX1" fmla="*/ 627531 w 627531"/>
              <a:gd name="connsiteY1" fmla="*/ 0 h 816466"/>
              <a:gd name="connsiteX2" fmla="*/ 627531 w 627531"/>
              <a:gd name="connsiteY2" fmla="*/ 625084 h 816466"/>
              <a:gd name="connsiteX3" fmla="*/ 1 w 627531"/>
              <a:gd name="connsiteY3" fmla="*/ 816466 h 816466"/>
              <a:gd name="connsiteX4" fmla="*/ 1 w 627531"/>
              <a:gd name="connsiteY4" fmla="*/ 625084 h 816466"/>
              <a:gd name="connsiteX5" fmla="*/ 0 w 627531"/>
              <a:gd name="connsiteY5" fmla="*/ 625084 h 81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7531" h="816466">
                <a:moveTo>
                  <a:pt x="0" y="0"/>
                </a:moveTo>
                <a:lnTo>
                  <a:pt x="627531" y="0"/>
                </a:lnTo>
                <a:lnTo>
                  <a:pt x="627531" y="625084"/>
                </a:lnTo>
                <a:lnTo>
                  <a:pt x="1" y="816466"/>
                </a:lnTo>
                <a:lnTo>
                  <a:pt x="1" y="625084"/>
                </a:lnTo>
                <a:lnTo>
                  <a:pt x="0" y="625084"/>
                </a:lnTo>
                <a:close/>
              </a:path>
            </a:pathLst>
          </a:custGeom>
          <a:gradFill flip="none" rotWithShape="1">
            <a:gsLst>
              <a:gs pos="61000">
                <a:srgbClr val="D44023">
                  <a:alpha val="73000"/>
                </a:srgbClr>
              </a:gs>
              <a:gs pos="10000">
                <a:schemeClr val="accent2">
                  <a:alpha val="14000"/>
                </a:schemeClr>
              </a:gs>
              <a:gs pos="100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59BF071-F5C6-E8F7-E7F3-7EB7CD7527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15116" y="2387045"/>
            <a:ext cx="2173287" cy="1862048"/>
          </a:xfrm>
        </p:spPr>
        <p:txBody>
          <a:bodyPr lIns="36000" tIns="36000" rIns="36000" bIns="36000" anchor="ctr">
            <a:spAutoFit/>
          </a:bodyPr>
          <a:lstStyle>
            <a:lvl1pPr>
              <a:defRPr sz="11500">
                <a:solidFill>
                  <a:schemeClr val="bg1"/>
                </a:solidFill>
                <a:latin typeface="Montserrat SemiBold" panose="00000700000000000000" pitchFamily="2" charset="0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10" name="Title 18">
            <a:extLst>
              <a:ext uri="{FF2B5EF4-FFF2-40B4-BE49-F238E27FC236}">
                <a16:creationId xmlns:a16="http://schemas.microsoft.com/office/drawing/2014/main" id="{5FEABE00-7FF5-65A9-0CCD-4B733A0335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50558" y="2446180"/>
            <a:ext cx="5698162" cy="1754326"/>
          </a:xfrm>
        </p:spPr>
        <p:txBody>
          <a:bodyPr wrap="square" anchor="t" anchorCtr="0">
            <a:spAutoFit/>
          </a:bodyPr>
          <a:lstStyle>
            <a:lvl1pPr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Titre du chapitre</a:t>
            </a:r>
          </a:p>
        </p:txBody>
      </p:sp>
    </p:spTree>
    <p:extLst>
      <p:ext uri="{BB962C8B-B14F-4D97-AF65-F5344CB8AC3E}">
        <p14:creationId xmlns:p14="http://schemas.microsoft.com/office/powerpoint/2010/main" val="142119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decel="10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3.125E-6 0.06273 L 3.125E-6 -3.33333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48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path" presetSubtype="0" decel="10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0.05026 0.06412 L 4.16667E-6 -1.11111E-6 " pathEditMode="relative" rAng="0" ptsTypes="AA">
                                      <p:cBhvr>
                                        <p:cTn id="14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3" y="-321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5" presetClass="path" presetSubtype="0" decel="10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0.05026 0.06412 L 4.16667E-6 -1.11111E-6 " pathEditMode="relative" rAng="0" ptsTypes="AA">
                                      <p:cBhvr>
                                        <p:cTn id="1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3" y="-3218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path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08 0.04977 L -4.16667E-7 -3.7037E-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7" y="-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908C9D0-44FA-6E3C-DB45-085C15166538}"/>
              </a:ext>
            </a:extLst>
          </p:cNvPr>
          <p:cNvSpPr/>
          <p:nvPr userDrawn="1"/>
        </p:nvSpPr>
        <p:spPr>
          <a:xfrm>
            <a:off x="1244549" y="0"/>
            <a:ext cx="632512" cy="1044468"/>
          </a:xfrm>
          <a:custGeom>
            <a:avLst/>
            <a:gdLst>
              <a:gd name="connsiteX0" fmla="*/ 0 w 627531"/>
              <a:gd name="connsiteY0" fmla="*/ 0 h 816466"/>
              <a:gd name="connsiteX1" fmla="*/ 627531 w 627531"/>
              <a:gd name="connsiteY1" fmla="*/ 0 h 816466"/>
              <a:gd name="connsiteX2" fmla="*/ 627531 w 627531"/>
              <a:gd name="connsiteY2" fmla="*/ 625084 h 816466"/>
              <a:gd name="connsiteX3" fmla="*/ 1 w 627531"/>
              <a:gd name="connsiteY3" fmla="*/ 816466 h 816466"/>
              <a:gd name="connsiteX4" fmla="*/ 1 w 627531"/>
              <a:gd name="connsiteY4" fmla="*/ 625084 h 816466"/>
              <a:gd name="connsiteX5" fmla="*/ 0 w 627531"/>
              <a:gd name="connsiteY5" fmla="*/ 625084 h 81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7531" h="816466">
                <a:moveTo>
                  <a:pt x="0" y="0"/>
                </a:moveTo>
                <a:lnTo>
                  <a:pt x="627531" y="0"/>
                </a:lnTo>
                <a:lnTo>
                  <a:pt x="627531" y="625084"/>
                </a:lnTo>
                <a:lnTo>
                  <a:pt x="1" y="816466"/>
                </a:lnTo>
                <a:lnTo>
                  <a:pt x="1" y="625084"/>
                </a:lnTo>
                <a:lnTo>
                  <a:pt x="0" y="625084"/>
                </a:lnTo>
                <a:close/>
              </a:path>
            </a:pathLst>
          </a:custGeom>
          <a:gradFill flip="none" rotWithShape="1">
            <a:gsLst>
              <a:gs pos="61000">
                <a:srgbClr val="D44023">
                  <a:alpha val="73000"/>
                </a:srgbClr>
              </a:gs>
              <a:gs pos="10000">
                <a:schemeClr val="accent2">
                  <a:alpha val="14000"/>
                </a:schemeClr>
              </a:gs>
              <a:gs pos="100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D3DEA1E3-858B-5409-1909-36A70557FE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45" y="158213"/>
            <a:ext cx="913999" cy="409327"/>
          </a:xfrm>
          <a:prstGeom prst="rect">
            <a:avLst/>
          </a:prstGeom>
        </p:spPr>
      </p:pic>
      <p:sp>
        <p:nvSpPr>
          <p:cNvPr id="4" name="Title 8">
            <a:extLst>
              <a:ext uri="{FF2B5EF4-FFF2-40B4-BE49-F238E27FC236}">
                <a16:creationId xmlns:a16="http://schemas.microsoft.com/office/drawing/2014/main" id="{BCA71D20-A9B6-B9D1-AED5-969ED33434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88257" y="366809"/>
            <a:ext cx="8659193" cy="565146"/>
          </a:xfrm>
        </p:spPr>
        <p:txBody>
          <a:bodyPr wrap="square" lIns="36000" tIns="36000" rIns="36000" bIns="36000" anchor="t">
            <a:spAutoFit/>
          </a:bodyPr>
          <a:lstStyle>
            <a:lvl1pPr>
              <a:lnSpc>
                <a:spcPct val="100000"/>
              </a:lnSpc>
              <a:defRPr sz="32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33DA9A-CF06-4DF0-84FB-F4C1E5F10C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8" y="1463040"/>
            <a:ext cx="9682581" cy="1007968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6553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03C506-B99E-7DF8-39B3-B7625725A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FF1383-0767-4F5A-9BFB-02F01D7B5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66891A-4DDC-9F83-9CE8-81399BDE0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D018C5-52F3-64F8-A8E3-6D80F6D84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D6E22A-5AA9-B154-C536-C2B654F5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521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282368-DA82-3B0E-6E4F-911909033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701CC2-84F1-7F31-3891-8F513F04D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EFA66A-6A9C-9762-D357-90383CE5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47EFE5-3641-38D8-3DD3-E140328A6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1D513A-597C-5ECD-8CE9-78AFE8CA4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29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F08843-99E2-F736-B5C7-D65ED6C9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B6CCCF-341D-1F58-6C17-4775F330EE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6661DE-5529-0691-057E-402CF1025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812079-A364-2E7C-FFDB-97EEA02AC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EA55A4-2BDB-52F3-2FB1-380651EE9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114418-0422-DBE0-8B09-044CD83AB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40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AF8DB-3484-6E78-9946-634633243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6030F9-6F1A-C6D5-E6E7-D494D19B5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1C1981-3022-ACAB-8B88-7B7A74C50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0E2CFE-D24F-0E91-6B9D-ED65A20A1C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4A673AA-54A4-2508-5808-CD574D65ED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7C200BF-68A8-4910-D433-B890D2F6C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5F1AC41-9814-264C-5339-B366C6B0A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42739FA-BF86-153D-4514-776D5D359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15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7FD1C9-8BF0-1107-77C4-EDB6ED93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D3BDACE-5849-69F9-82FA-7F0AE8586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BE011B-F85E-B189-5C80-7C226B99B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14DAA5D-4DC4-B9AB-18CA-5F8EED555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54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73192C9-4498-B2E6-9E94-301A7597F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68DF15F-171B-768C-7E4E-BEE5DB029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8D9A6A1-CA1A-B507-A811-E1FE07B61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381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6D51C-BBCB-D161-EB92-572B392FD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00C261-77AA-57BD-90CB-B08B31A24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B02601-5F04-999A-8121-98F081DB8D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FB0DCA-6E49-A420-9228-FB4342092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1ADF01-E703-2114-0F90-198CA49E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D0D9B2-8779-4B6B-7C11-87ADBAD7A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67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59428D-D7A0-16AA-5B7B-31D0797CF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CCBDAE0-E3BB-F72E-EDE6-B1FEB64AE6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EDE695-900E-9082-6D69-E52AD05B7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C06386-02C0-42ED-4B72-744F09591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48FA82-8A80-292E-E8FD-65AAC889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E86F5F-6AD0-8A7F-29FA-762E12385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0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0797C3-32B5-5BEF-27BA-5C6DA91CF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5CF2B5-937B-2157-8782-4E42AE889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8B04E3-AB18-2FC4-764A-15564C712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EC1E2-06E8-4988-86C3-EE2776E64629}" type="datetimeFigureOut">
              <a:rPr lang="fr-FR" smtClean="0"/>
              <a:t>12/04/2024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F04E85-909F-7E48-8427-1DC527CFE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DA8A9B-FD3D-28D9-9335-31F72951C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3DA0B-9FAC-4F5E-A882-EA6C611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10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ABF5F-0C2F-F1BC-A39D-614F0A37E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591144">
            <a:off x="7345744" y="3877331"/>
            <a:ext cx="4199141" cy="701731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Option CAFEYN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F9AA94D6-6C45-7769-FF08-F7E14081A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2637" y="830204"/>
            <a:ext cx="3848736" cy="1557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946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783B6D-9578-4703-3EE0-675015AE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Argument n°3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AC923E-DC5B-F5D7-D9B5-FD0CA8F1DE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8" y="1463040"/>
            <a:ext cx="9682581" cy="2287806"/>
          </a:xfrm>
        </p:spPr>
        <p:txBody>
          <a:bodyPr/>
          <a:lstStyle/>
          <a:p>
            <a:endParaRPr lang="fr-FR" dirty="0"/>
          </a:p>
          <a:p>
            <a:pPr marL="0" indent="0">
              <a:buNone/>
            </a:pPr>
            <a:r>
              <a:rPr lang="fr-FR" dirty="0"/>
              <a:t>« Plutôt que de payer vos journaux en papier qui vous coûtent X euros tous les mois, soyez écolos et passez au tout numérique grâce au bouquet presse pour seulement 9.99€/ mois</a:t>
            </a:r>
          </a:p>
          <a:p>
            <a:pPr marL="0" indent="0">
              <a:buNone/>
            </a:pPr>
            <a:r>
              <a:rPr lang="fr-FR" dirty="0"/>
              <a:t>qui en plus est disponible sur 5 supports différents. »</a:t>
            </a:r>
          </a:p>
        </p:txBody>
      </p:sp>
    </p:spTree>
    <p:extLst>
      <p:ext uri="{BB962C8B-B14F-4D97-AF65-F5344CB8AC3E}">
        <p14:creationId xmlns:p14="http://schemas.microsoft.com/office/powerpoint/2010/main" val="3914417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CAD033-39EF-9169-CC28-C9D94306C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Argument n°4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1DC79D-A06D-2586-FFA4-BEBEB032EE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8" y="1463040"/>
            <a:ext cx="9682581" cy="2935162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Le bouquet presse Cafeyn est une application permettant d'accéder à une version numérique de vos journaux et magazines préférés où que vous soyez et comme vous voulez ( smartphone, tablette, ordinateur), avec ou sans connexion.</a:t>
            </a:r>
          </a:p>
          <a:p>
            <a:pPr marL="0" indent="0">
              <a:buNone/>
            </a:pPr>
            <a:r>
              <a:rPr lang="fr-FR" dirty="0"/>
              <a:t>Vous avez la possibilité de connecter jusqu'à 5 appareils en simultané. L'option est offerte les 6 premiers mois (MUST / ULTYM) puis 9.99€/mois sans engagement.»</a:t>
            </a:r>
          </a:p>
        </p:txBody>
      </p:sp>
    </p:spTree>
    <p:extLst>
      <p:ext uri="{BB962C8B-B14F-4D97-AF65-F5344CB8AC3E}">
        <p14:creationId xmlns:p14="http://schemas.microsoft.com/office/powerpoint/2010/main" val="875340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493A72-BCE1-1E85-3FE6-FE2CBB4E7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Argument n°5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76E10A-9F62-29FB-EB2D-9E4E32E67B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8" y="1463040"/>
            <a:ext cx="9682581" cy="2547364"/>
          </a:xfrm>
        </p:spPr>
        <p:txBody>
          <a:bodyPr/>
          <a:lstStyle/>
          <a:p>
            <a:endParaRPr lang="fr-FR" dirty="0"/>
          </a:p>
          <a:p>
            <a:pPr marL="0" indent="0">
              <a:buNone/>
            </a:pPr>
            <a:r>
              <a:rPr lang="fr-FR" dirty="0"/>
              <a:t>« Il n'y a pas mieux pour lire vos magazines, en plus de cela vous sauvez la planète avec des économies de papier et à 9.99€ par mois pour 20 catégories et le nombre astronomique de magazines en libre accès cela vous revient moins cher que de les acheter en presse. »</a:t>
            </a:r>
          </a:p>
        </p:txBody>
      </p:sp>
    </p:spTree>
    <p:extLst>
      <p:ext uri="{BB962C8B-B14F-4D97-AF65-F5344CB8AC3E}">
        <p14:creationId xmlns:p14="http://schemas.microsoft.com/office/powerpoint/2010/main" val="2310345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B17E9474-D609-7E8F-E9C6-F9E1248D3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0558" y="2446180"/>
            <a:ext cx="6541442" cy="923330"/>
          </a:xfrm>
        </p:spPr>
        <p:txBody>
          <a:bodyPr/>
          <a:lstStyle/>
          <a:p>
            <a:r>
              <a:rPr lang="en-US" dirty="0"/>
              <a:t>Bénefices CLIENT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BE5E5EC-EB5D-A0E9-4D23-E62CEAE7F7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15116" y="2485345"/>
            <a:ext cx="2173287" cy="166544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3327246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E12DDC-7ACC-4F30-F004-9D0E12B1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catalogue exceptionnel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76B2F6-E80A-10F8-7185-7454F9B17D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8" y="1463038"/>
            <a:ext cx="9682581" cy="5127558"/>
          </a:xfrm>
        </p:spPr>
        <p:txBody>
          <a:bodyPr/>
          <a:lstStyle/>
          <a:p>
            <a:r>
              <a:rPr lang="fr-FR" dirty="0"/>
              <a:t>Des magazines pour toute la famille grâce aux thématiques très variées : presse quotidienne nationale et régionale, magazines people, presse féminine ou</a:t>
            </a:r>
          </a:p>
          <a:p>
            <a:pPr marL="0" indent="0">
              <a:buNone/>
            </a:pPr>
            <a:r>
              <a:rPr lang="fr-FR" dirty="0"/>
              <a:t>masculine, cuisine, auto-moto, mode, culture, déco, techno, sports, jardinage, enfants, ados, ...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Des économies sur les achats actuels de magazines, presse, journaux TV, …</a:t>
            </a:r>
          </a:p>
          <a:p>
            <a:r>
              <a:rPr lang="fr-FR" dirty="0"/>
              <a:t>Faire bénéficier les proches grâce aux 5 connexions simultanées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E9F0FA9-11CB-D76E-4A37-9F357A326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7258" y="3555609"/>
            <a:ext cx="8293344" cy="1485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484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C36A5C-7755-767B-28C3-BF7482A51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8257" y="366809"/>
            <a:ext cx="8659193" cy="1057588"/>
          </a:xfrm>
        </p:spPr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 expérience de lecture adaptée à chaque écran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0A8DB7-A7E2-E983-697D-51198FFC9D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4709" y="1899138"/>
            <a:ext cx="9682581" cy="4739759"/>
          </a:xfrm>
        </p:spPr>
        <p:txBody>
          <a:bodyPr/>
          <a:lstStyle/>
          <a:p>
            <a:pPr marL="0" indent="0">
              <a:buNone/>
            </a:pPr>
            <a:r>
              <a:rPr lang="fr-FR" b="1" dirty="0"/>
              <a:t>Multi écrans</a:t>
            </a:r>
          </a:p>
          <a:p>
            <a:r>
              <a:rPr lang="fr-FR" dirty="0"/>
              <a:t>Accédez au service sur smartphone, ordinateur et tablette</a:t>
            </a:r>
          </a:p>
          <a:p>
            <a:r>
              <a:rPr lang="fr-FR" dirty="0"/>
              <a:t> L'info, l'actu et le divertissement en direct consultable où et quand vous voulez</a:t>
            </a:r>
          </a:p>
          <a:p>
            <a:pPr marL="0" indent="0">
              <a:buNone/>
            </a:pPr>
            <a:r>
              <a:rPr lang="fr-FR" b="1" dirty="0"/>
              <a:t>Lisez sans zoomer</a:t>
            </a:r>
          </a:p>
          <a:p>
            <a:r>
              <a:rPr lang="fr-FR" dirty="0"/>
              <a:t>Sur smartphones et tablettes, profitez de la lecture Smart, un nouveau mode de lecture qui vous permet de lire vos titres préférés sans zoomer</a:t>
            </a:r>
          </a:p>
          <a:p>
            <a:pPr marL="0" indent="0">
              <a:buNone/>
            </a:pPr>
            <a:r>
              <a:rPr lang="fr-FR" b="1" dirty="0"/>
              <a:t>Mode hors connexion</a:t>
            </a:r>
          </a:p>
          <a:p>
            <a:r>
              <a:rPr lang="fr-FR" dirty="0"/>
              <a:t>Dans le métro ou en avion, profitez de vos titres hors connexion</a:t>
            </a:r>
          </a:p>
        </p:txBody>
      </p:sp>
    </p:spTree>
    <p:extLst>
      <p:ext uri="{BB962C8B-B14F-4D97-AF65-F5344CB8AC3E}">
        <p14:creationId xmlns:p14="http://schemas.microsoft.com/office/powerpoint/2010/main" val="2568288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B17E9474-D609-7E8F-E9C6-F9E1248D3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0558" y="2446180"/>
            <a:ext cx="6541442" cy="1754326"/>
          </a:xfrm>
        </p:spPr>
        <p:txBody>
          <a:bodyPr/>
          <a:lstStyle/>
          <a:p>
            <a:r>
              <a:rPr lang="en-US" dirty="0"/>
              <a:t>Traitement des objections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BE5E5EC-EB5D-A0E9-4D23-E62CEAE7F7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15116" y="2485345"/>
            <a:ext cx="2173287" cy="166544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332831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EBE79B-A0B9-3013-CD9D-B3C24BF98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8257" y="366809"/>
            <a:ext cx="8659193" cy="1550031"/>
          </a:xfrm>
        </p:spPr>
        <p:txBody>
          <a:bodyPr/>
          <a:lstStyle/>
          <a:p>
            <a:b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souhaite le titre &lt;&lt; xxx &lt;&lt; (qui n'est pas présent dans votre offre)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68FED7-2D86-8CED-A653-50B251112A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4709" y="2975214"/>
            <a:ext cx="9682581" cy="1771767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Toutes les thématiques sont présentes et certains titres bénéficient d'exclusivité (ex: L'Equipe). </a:t>
            </a:r>
          </a:p>
          <a:p>
            <a:pPr marL="0" indent="0">
              <a:buNone/>
            </a:pPr>
            <a:r>
              <a:rPr lang="fr-FR" dirty="0"/>
              <a:t>Quels autres titres peuvent vous intéresser vous ou vos proches? »</a:t>
            </a:r>
          </a:p>
        </p:txBody>
      </p:sp>
    </p:spTree>
    <p:extLst>
      <p:ext uri="{BB962C8B-B14F-4D97-AF65-F5344CB8AC3E}">
        <p14:creationId xmlns:p14="http://schemas.microsoft.com/office/powerpoint/2010/main" val="2772467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D0456F-7EFB-5AA2-33E5-0C3AA70EA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n'en veux pas / ça ne m'intéresse pas.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982236-5C7D-0BF3-021F-8426D6BF44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4709" y="2091113"/>
            <a:ext cx="9682581" cy="1771767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Ce service fait partie intégrante de nos offres, il est offert pour vous pendant 6 mois (MUST / ULTYM) et par la suite c’est sans engagement.</a:t>
            </a:r>
          </a:p>
          <a:p>
            <a:pPr marL="0" indent="0">
              <a:buNone/>
            </a:pPr>
            <a:r>
              <a:rPr lang="fr-FR" dirty="0"/>
              <a:t>Qui pourrait en bénéficier autour de vous »</a:t>
            </a:r>
          </a:p>
        </p:txBody>
      </p:sp>
    </p:spTree>
    <p:extLst>
      <p:ext uri="{BB962C8B-B14F-4D97-AF65-F5344CB8AC3E}">
        <p14:creationId xmlns:p14="http://schemas.microsoft.com/office/powerpoint/2010/main" val="2428553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F0790F-911E-8214-D387-3265C2E10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on se désabonne, on perd tout?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DCE08E-46CA-004A-9C5F-989E02A55E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4709" y="2358967"/>
            <a:ext cx="9682581" cy="867930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Vous pourrez conserver le même compte (à vos frais) en cas de résiliation de votre offre. »</a:t>
            </a:r>
          </a:p>
        </p:txBody>
      </p:sp>
    </p:spTree>
    <p:extLst>
      <p:ext uri="{BB962C8B-B14F-4D97-AF65-F5344CB8AC3E}">
        <p14:creationId xmlns:p14="http://schemas.microsoft.com/office/powerpoint/2010/main" val="3824789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308092BC-8045-CD2E-57C5-B847E73E0DA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C1646086-3D93-B8C1-8D1B-4512B0610C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1-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DF7BDE7-2802-12FA-3CD6-5A41EB6644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9693" y="2947548"/>
            <a:ext cx="3194248" cy="4924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Mots alertes à identifier sur la découverte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054F09CA-E110-4B0D-B9B8-35AB9A616F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Contenu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11D6AC14-9326-8942-5810-EA5E17A575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2-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836760B8-9E45-D20D-6F3C-E2F0BF5498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Arguments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A415E88D-11A7-DDA2-D9FC-46945F1E14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3-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7FDF7E7B-24C3-D7F9-8C4F-C074EB0904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Bénefices clients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AB09A068-F16D-8219-C539-903AB0D6F79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4-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F204663A-2E3E-228D-1E93-635A0A854F3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Traitement des objections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26A518BD-B3FE-A316-DDD9-76B1A64D16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5-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E4C3B0A-7746-7773-5463-DFDCA7D50CA5}"/>
              </a:ext>
            </a:extLst>
          </p:cNvPr>
          <p:cNvCxnSpPr>
            <a:cxnSpLocks/>
          </p:cNvCxnSpPr>
          <p:nvPr/>
        </p:nvCxnSpPr>
        <p:spPr>
          <a:xfrm>
            <a:off x="1753987" y="3658366"/>
            <a:ext cx="429768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403C2A3-C1EC-A81A-3D6C-795F5F8FC167}"/>
              </a:ext>
            </a:extLst>
          </p:cNvPr>
          <p:cNvCxnSpPr>
            <a:cxnSpLocks/>
          </p:cNvCxnSpPr>
          <p:nvPr/>
        </p:nvCxnSpPr>
        <p:spPr>
          <a:xfrm>
            <a:off x="1753987" y="4755646"/>
            <a:ext cx="429768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B4541E9-E7C6-E3A8-4A83-969CDD470420}"/>
              </a:ext>
            </a:extLst>
          </p:cNvPr>
          <p:cNvCxnSpPr>
            <a:cxnSpLocks/>
          </p:cNvCxnSpPr>
          <p:nvPr/>
        </p:nvCxnSpPr>
        <p:spPr>
          <a:xfrm>
            <a:off x="6932818" y="3658366"/>
            <a:ext cx="429768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22F63F7-2F26-D970-5637-7689F9C0D704}"/>
              </a:ext>
            </a:extLst>
          </p:cNvPr>
          <p:cNvCxnSpPr>
            <a:cxnSpLocks/>
          </p:cNvCxnSpPr>
          <p:nvPr/>
        </p:nvCxnSpPr>
        <p:spPr>
          <a:xfrm>
            <a:off x="6932818" y="4755646"/>
            <a:ext cx="429768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442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2A71DA-25BA-1841-B448-51D4BCC88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8257" y="366809"/>
            <a:ext cx="8659193" cy="1057588"/>
          </a:xfrm>
        </p:spPr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J'aime bien garder / consulter les anciens numéros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AD3C50-0F9E-BC01-6F45-B1241432F4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9" y="2423621"/>
            <a:ext cx="9682581" cy="1383969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Vos titres préférés sont enregistrés et consultables à loisir.</a:t>
            </a:r>
          </a:p>
          <a:p>
            <a:pPr marL="0" indent="0">
              <a:buNone/>
            </a:pPr>
            <a:r>
              <a:rPr lang="fr-FR" dirty="0"/>
              <a:t>Vous pouvez aussi retrouver les anciens numéros sur plusieurs années en arrière. »</a:t>
            </a:r>
          </a:p>
        </p:txBody>
      </p:sp>
    </p:spTree>
    <p:extLst>
      <p:ext uri="{BB962C8B-B14F-4D97-AF65-F5344CB8AC3E}">
        <p14:creationId xmlns:p14="http://schemas.microsoft.com/office/powerpoint/2010/main" val="4152934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EFA1DB9-77FD-1073-7954-38E26CB1BC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1273" y="1262431"/>
            <a:ext cx="11055927" cy="5110660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Pour conclure, n'oublions pas l'importance 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identifier les mots alertes lors de la découverte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Structurer le contenu avec des arguments solides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Sélectionner des phrases percutantes pour convaincre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Mettre en avant les bénéfices pour le client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Traiter efficacement les objections.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0" indent="0" algn="ctr">
              <a:buNone/>
            </a:pPr>
            <a:r>
              <a:rPr lang="fr-FR" b="1" dirty="0"/>
              <a:t>Ces éléments clés nous permettront d'atteindre nos objectifs et de répondre aux besoins de nos clients de manière optimale.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73500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D4F3565-4872-5275-CE60-394E6DE59B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3971" y="410479"/>
            <a:ext cx="7792932" cy="564911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6D9064FA-7B3A-1F26-7890-EF4CB3ECEE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3709" y="1593365"/>
            <a:ext cx="1448002" cy="75258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172AC92-FC36-E482-8F3A-127F625AA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1785" y="1593365"/>
            <a:ext cx="1448002" cy="75258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FD4D37B1-BD77-F68E-D4F5-403A4A4AF5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8517" y="1659595"/>
            <a:ext cx="1448002" cy="75258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95FA066C-9283-F398-9B81-1DD0FA52C5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143" y="787565"/>
            <a:ext cx="1224421" cy="56741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8BD935BE-6110-B84C-B55B-60E22518F2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9548" y="626556"/>
            <a:ext cx="1171739" cy="543001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233270E4-4721-300B-13A5-C66A415FCE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5971" y="659671"/>
            <a:ext cx="1171739" cy="54300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1351F26A-953A-8141-2E77-98CA99937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8568" y="721035"/>
            <a:ext cx="1171739" cy="543001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8C6A0195-1DA4-EE8D-3786-839543C2DD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5125" y="844947"/>
            <a:ext cx="1171739" cy="543001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CE86D918-BA71-F44C-0C3F-1707D14595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5139" y="1288750"/>
            <a:ext cx="1171739" cy="543001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3552C484-433A-9F99-FC3B-3425B5195D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8874" y="1126518"/>
            <a:ext cx="1171739" cy="543001"/>
          </a:xfrm>
          <a:prstGeom prst="rect">
            <a:avLst/>
          </a:prstGeom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A0F522E3-EE4F-56C6-B9DC-C7354E7EA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0330" y="1109961"/>
            <a:ext cx="1171739" cy="543001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7BF88883-93C2-722A-0FA7-DB7B6B50F2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6585" y="1093404"/>
            <a:ext cx="1171739" cy="543001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6FBE8174-A2F9-9971-3652-3DAD6BF212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1111" y="1264036"/>
            <a:ext cx="1171739" cy="543001"/>
          </a:xfrm>
          <a:prstGeom prst="rect">
            <a:avLst/>
          </a:prstGeom>
        </p:spPr>
      </p:pic>
      <p:sp>
        <p:nvSpPr>
          <p:cNvPr id="40" name="Espace réservé du texte 2">
            <a:extLst>
              <a:ext uri="{FF2B5EF4-FFF2-40B4-BE49-F238E27FC236}">
                <a16:creationId xmlns:a16="http://schemas.microsoft.com/office/drawing/2014/main" id="{28F8BE30-FF79-09CA-8CA7-37BF218AB5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03004" y="1343241"/>
            <a:ext cx="6317672" cy="646331"/>
          </a:xfrm>
        </p:spPr>
        <p:txBody>
          <a:bodyPr/>
          <a:lstStyle/>
          <a:p>
            <a:pPr marL="0" indent="0">
              <a:buNone/>
            </a:pPr>
            <a:r>
              <a:rPr lang="fr-FR" sz="4000" b="1" dirty="0"/>
              <a:t>Merci pour votre attention</a:t>
            </a:r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C49EBDC8-B238-67D2-1334-1FEDA8A269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1034" y="898056"/>
            <a:ext cx="238158" cy="5210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89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B17E9474-D609-7E8F-E9C6-F9E1248D3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0558" y="2446180"/>
            <a:ext cx="5698162" cy="923330"/>
          </a:xfrm>
        </p:spPr>
        <p:txBody>
          <a:bodyPr/>
          <a:lstStyle/>
          <a:p>
            <a:r>
              <a:rPr lang="en-US" dirty="0"/>
              <a:t>Mots alertes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BE5E5EC-EB5D-A0E9-4D23-E62CEAE7F7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15116" y="2485345"/>
            <a:ext cx="2173287" cy="166544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485101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18A11DF8-FD6C-7542-E7F5-9AD842E53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Mots alertes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EFA1DB9-77FD-1073-7954-38E26CB1BC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9" y="1217482"/>
            <a:ext cx="3992931" cy="5640518"/>
          </a:xfrm>
        </p:spPr>
        <p:txBody>
          <a:bodyPr/>
          <a:lstStyle/>
          <a:p>
            <a:r>
              <a:rPr lang="en-US" dirty="0"/>
              <a:t>Transport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commun</a:t>
            </a:r>
            <a:endParaRPr lang="en-US" dirty="0"/>
          </a:p>
          <a:p>
            <a:r>
              <a:rPr lang="en-US" dirty="0"/>
              <a:t>Voyages</a:t>
            </a:r>
          </a:p>
          <a:p>
            <a:r>
              <a:rPr lang="en-US" dirty="0" err="1"/>
              <a:t>Déplacement</a:t>
            </a:r>
            <a:endParaRPr lang="en-US" dirty="0"/>
          </a:p>
          <a:p>
            <a:r>
              <a:rPr lang="en-US" dirty="0"/>
              <a:t>Vacances</a:t>
            </a:r>
          </a:p>
          <a:p>
            <a:r>
              <a:rPr lang="en-US" dirty="0"/>
              <a:t>Enfants</a:t>
            </a:r>
          </a:p>
          <a:p>
            <a:r>
              <a:rPr lang="en-US" dirty="0" err="1"/>
              <a:t>Famille</a:t>
            </a:r>
            <a:endParaRPr lang="en-US" dirty="0"/>
          </a:p>
          <a:p>
            <a:r>
              <a:rPr lang="en-US" dirty="0" err="1"/>
              <a:t>Journaux</a:t>
            </a:r>
            <a:endParaRPr lang="en-US" dirty="0"/>
          </a:p>
          <a:p>
            <a:r>
              <a:rPr lang="en-US" dirty="0"/>
              <a:t>Presse</a:t>
            </a:r>
          </a:p>
          <a:p>
            <a:r>
              <a:rPr lang="en-US" dirty="0"/>
              <a:t>Magazines</a:t>
            </a:r>
          </a:p>
          <a:p>
            <a:r>
              <a:rPr lang="en-US" dirty="0" err="1"/>
              <a:t>Tablette</a:t>
            </a:r>
            <a:endParaRPr lang="en-US" dirty="0"/>
          </a:p>
          <a:p>
            <a:r>
              <a:rPr lang="en-US" dirty="0"/>
              <a:t>PC portable</a:t>
            </a:r>
          </a:p>
        </p:txBody>
      </p:sp>
    </p:spTree>
    <p:extLst>
      <p:ext uri="{BB962C8B-B14F-4D97-AF65-F5344CB8AC3E}">
        <p14:creationId xmlns:p14="http://schemas.microsoft.com/office/powerpoint/2010/main" val="405185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B17E9474-D609-7E8F-E9C6-F9E1248D3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0558" y="2446180"/>
            <a:ext cx="5698162" cy="923330"/>
          </a:xfrm>
        </p:spPr>
        <p:txBody>
          <a:bodyPr/>
          <a:lstStyle/>
          <a:p>
            <a:r>
              <a:rPr lang="en-US" dirty="0"/>
              <a:t>Contenu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BE5E5EC-EB5D-A0E9-4D23-E62CEAE7F7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15116" y="2485345"/>
            <a:ext cx="2173287" cy="166544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43664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18A11DF8-FD6C-7542-E7F5-9AD842E53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Contenu de l’option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EFA1DB9-77FD-1073-7954-38E26CB1BC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87069" y="2182682"/>
            <a:ext cx="10431831" cy="3448123"/>
          </a:xfrm>
        </p:spPr>
        <p:txBody>
          <a:bodyPr/>
          <a:lstStyle/>
          <a:p>
            <a:r>
              <a:rPr lang="en-US" dirty="0"/>
              <a:t>Accès à un catalogue de + de 1000 magazines grâce à </a:t>
            </a:r>
            <a:r>
              <a:rPr lang="en-US" dirty="0" err="1"/>
              <a:t>l’application</a:t>
            </a:r>
            <a:r>
              <a:rPr lang="en-US" dirty="0"/>
              <a:t> CAFEYN (anciennement </a:t>
            </a:r>
            <a:r>
              <a:rPr lang="en-US" dirty="0" err="1"/>
              <a:t>Lekiosk</a:t>
            </a:r>
            <a:r>
              <a:rPr lang="en-US" dirty="0"/>
              <a:t>) </a:t>
            </a:r>
          </a:p>
          <a:p>
            <a:r>
              <a:rPr lang="en-US" dirty="0"/>
              <a:t>Compatibles IOS et ANDROID</a:t>
            </a:r>
          </a:p>
          <a:p>
            <a:r>
              <a:rPr lang="en-US" dirty="0"/>
              <a:t>5 </a:t>
            </a:r>
            <a:r>
              <a:rPr lang="en-US" dirty="0" err="1"/>
              <a:t>connexions</a:t>
            </a:r>
            <a:r>
              <a:rPr lang="en-US" dirty="0"/>
              <a:t> </a:t>
            </a:r>
            <a:r>
              <a:rPr lang="en-US" dirty="0" err="1"/>
              <a:t>simultanées</a:t>
            </a:r>
            <a:r>
              <a:rPr lang="en-US" dirty="0"/>
              <a:t> </a:t>
            </a:r>
            <a:r>
              <a:rPr lang="en-US" dirty="0" err="1"/>
              <a:t>sont</a:t>
            </a:r>
            <a:r>
              <a:rPr lang="en-US" dirty="0"/>
              <a:t> possibles avec un </a:t>
            </a:r>
            <a:r>
              <a:rPr lang="en-US" dirty="0" err="1"/>
              <a:t>même</a:t>
            </a:r>
            <a:r>
              <a:rPr lang="en-US" dirty="0"/>
              <a:t> </a:t>
            </a:r>
            <a:r>
              <a:rPr lang="en-US" dirty="0" err="1"/>
              <a:t>compte</a:t>
            </a:r>
            <a:endParaRPr lang="en-US" dirty="0"/>
          </a:p>
          <a:p>
            <a:r>
              <a:rPr lang="en-US" dirty="0"/>
              <a:t>Disponible sur </a:t>
            </a:r>
            <a:r>
              <a:rPr lang="en-US" dirty="0" err="1"/>
              <a:t>tous</a:t>
            </a:r>
            <a:r>
              <a:rPr lang="en-US" dirty="0"/>
              <a:t> les </a:t>
            </a:r>
            <a:r>
              <a:rPr lang="en-US" dirty="0" err="1"/>
              <a:t>équipements</a:t>
            </a:r>
            <a:r>
              <a:rPr lang="en-US" dirty="0"/>
              <a:t> (mobile, PC, </a:t>
            </a:r>
            <a:r>
              <a:rPr lang="en-US" dirty="0" err="1"/>
              <a:t>tablette</a:t>
            </a:r>
            <a:r>
              <a:rPr lang="en-US" dirty="0"/>
              <a:t>)</a:t>
            </a:r>
          </a:p>
          <a:p>
            <a:r>
              <a:rPr lang="en-US" dirty="0" err="1"/>
              <a:t>Téléchargement</a:t>
            </a:r>
            <a:r>
              <a:rPr lang="en-US" dirty="0"/>
              <a:t> </a:t>
            </a:r>
            <a:r>
              <a:rPr lang="en-US" dirty="0" err="1"/>
              <a:t>illimité</a:t>
            </a:r>
            <a:r>
              <a:rPr lang="en-US" dirty="0"/>
              <a:t> du </a:t>
            </a:r>
            <a:r>
              <a:rPr lang="en-US" dirty="0" err="1"/>
              <a:t>nombre</a:t>
            </a:r>
            <a:r>
              <a:rPr lang="en-US" dirty="0"/>
              <a:t> de </a:t>
            </a:r>
            <a:r>
              <a:rPr lang="en-US" dirty="0" err="1"/>
              <a:t>titres</a:t>
            </a:r>
            <a:r>
              <a:rPr lang="en-US" dirty="0"/>
              <a:t> </a:t>
            </a:r>
          </a:p>
          <a:p>
            <a:r>
              <a:rPr lang="en-US" dirty="0"/>
              <a:t>Accessible </a:t>
            </a:r>
            <a:r>
              <a:rPr lang="en-US" dirty="0" err="1"/>
              <a:t>en</a:t>
            </a:r>
            <a:r>
              <a:rPr lang="en-US" dirty="0"/>
              <a:t> mode hors </a:t>
            </a:r>
            <a:r>
              <a:rPr lang="en-US" dirty="0" err="1"/>
              <a:t>connexion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238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B17E9474-D609-7E8F-E9C6-F9E1248D3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0558" y="2446180"/>
            <a:ext cx="5698162" cy="923330"/>
          </a:xfrm>
        </p:spPr>
        <p:txBody>
          <a:bodyPr/>
          <a:lstStyle/>
          <a:p>
            <a:r>
              <a:rPr lang="en-US" dirty="0"/>
              <a:t>arguments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1BE5E5EC-EB5D-A0E9-4D23-E62CEAE7F7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15116" y="2485345"/>
            <a:ext cx="2173287" cy="166544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4292150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49FEB7-EE99-4E4B-7018-57E0F4B30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Argument n°1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4DF52B-5BE4-9020-C835-1C27ED0977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8" y="1463040"/>
            <a:ext cx="9682581" cy="43550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Vous aimez retrouver chaque semaine votre magazine préféré pour ne rien perdre de l’actu? </a:t>
            </a:r>
          </a:p>
          <a:p>
            <a:pPr marL="0" indent="0">
              <a:buNone/>
            </a:pPr>
            <a:r>
              <a:rPr lang="fr-FR" dirty="0"/>
              <a:t>Bouygues télécom a la solution pour vous grâce au bouquet presse sur votre mobile! Sans aucun engagement retrouvez + de 1000 titres presse et magazines sur votre portable même en hors connexion .</a:t>
            </a:r>
          </a:p>
          <a:p>
            <a:pPr marL="0" indent="0">
              <a:buNone/>
            </a:pPr>
            <a:r>
              <a:rPr lang="fr-FR" dirty="0"/>
              <a:t>Vous n’avez qu’à installer l’application Cafeyn et le tour est joué pour 9€99/mois.</a:t>
            </a:r>
          </a:p>
          <a:p>
            <a:pPr marL="0" indent="0">
              <a:buNone/>
            </a:pPr>
            <a:r>
              <a:rPr lang="fr-FR" dirty="0">
                <a:solidFill>
                  <a:schemeClr val="accent1"/>
                </a:solidFill>
              </a:rPr>
              <a:t>Seulement en cas de proposition MUST ou ULTYM: </a:t>
            </a:r>
            <a:r>
              <a:rPr lang="fr-FR" dirty="0"/>
              <a:t>En cadeau, je vous offre les 6 premiers mois !!! Essayez le vite! »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75127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66131-6093-45E5-3227-37A676C12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Argument n°2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2D9898-74E5-72BB-C8AA-34DD444FDD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4869" y="1831639"/>
            <a:ext cx="9682581" cy="43550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Grâce au bouquet presse vous avez l'avantage de pouvoir lire la presse autant que vous le souhaitez. </a:t>
            </a:r>
          </a:p>
          <a:p>
            <a:pPr marL="0" indent="0">
              <a:buNone/>
            </a:pPr>
            <a:r>
              <a:rPr lang="fr-FR" dirty="0"/>
              <a:t>Cette application est disponible directement en ligne mais également en déconnecté et sur 5 appareils différents en simultané. </a:t>
            </a:r>
          </a:p>
          <a:p>
            <a:pPr marL="0" indent="0">
              <a:buNone/>
            </a:pPr>
            <a:r>
              <a:rPr lang="fr-FR" dirty="0"/>
              <a:t>Aujourd'hui vous avez la chance de pouvoir la tester gratuitement pendant 6 mois (MUST / UMTYM) puis si elle vous convient elle ne vous coûtera que 9.99€ par mois. </a:t>
            </a:r>
          </a:p>
          <a:p>
            <a:pPr marL="0" indent="0">
              <a:buNone/>
            </a:pPr>
            <a:r>
              <a:rPr lang="fr-FR" dirty="0"/>
              <a:t>Vous ferez une belle économie face à l'achat de magazines papier. De plus elle est sans engagement !! »</a:t>
            </a:r>
          </a:p>
        </p:txBody>
      </p:sp>
    </p:spTree>
    <p:extLst>
      <p:ext uri="{BB962C8B-B14F-4D97-AF65-F5344CB8AC3E}">
        <p14:creationId xmlns:p14="http://schemas.microsoft.com/office/powerpoint/2010/main" val="35632726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860</Words>
  <Application>Microsoft Office PowerPoint</Application>
  <PresentationFormat>Grand écran</PresentationFormat>
  <Paragraphs>96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Montserrat</vt:lpstr>
      <vt:lpstr>Montserrat Medium</vt:lpstr>
      <vt:lpstr>Montserrat SemiBold</vt:lpstr>
      <vt:lpstr>Thème Office</vt:lpstr>
      <vt:lpstr>Option CAFEYN</vt:lpstr>
      <vt:lpstr>Présentation PowerPoint</vt:lpstr>
      <vt:lpstr>Mots alertes</vt:lpstr>
      <vt:lpstr>Mots alertes</vt:lpstr>
      <vt:lpstr>Contenu</vt:lpstr>
      <vt:lpstr>Contenu de l’option</vt:lpstr>
      <vt:lpstr>arguments</vt:lpstr>
      <vt:lpstr>Argument n°1</vt:lpstr>
      <vt:lpstr>Argument n°2</vt:lpstr>
      <vt:lpstr>Argument n°3</vt:lpstr>
      <vt:lpstr>Argument n°4</vt:lpstr>
      <vt:lpstr>Argument n°5</vt:lpstr>
      <vt:lpstr>Bénefices CLIENT</vt:lpstr>
      <vt:lpstr>Un catalogue exceptionnel</vt:lpstr>
      <vt:lpstr>Une expérience de lecture adaptée à chaque écran</vt:lpstr>
      <vt:lpstr>Traitement des objections</vt:lpstr>
      <vt:lpstr> Je souhaite le titre &lt;&lt; xxx &lt;&lt; (qui n'est pas présent dans votre offre)</vt:lpstr>
      <vt:lpstr>Je n'en veux pas / ça ne m'intéresse pas.</vt:lpstr>
      <vt:lpstr>Si on se désabonne, on perd tout?</vt:lpstr>
      <vt:lpstr>J'aime bien garder / consulter les anciens numéros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 CAFEYN</dc:title>
  <dc:creator>TA-BYTEL</dc:creator>
  <cp:lastModifiedBy>TA-BYTEL</cp:lastModifiedBy>
  <cp:revision>5</cp:revision>
  <dcterms:created xsi:type="dcterms:W3CDTF">2024-04-11T15:20:07Z</dcterms:created>
  <dcterms:modified xsi:type="dcterms:W3CDTF">2024-04-12T07:04:44Z</dcterms:modified>
</cp:coreProperties>
</file>